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44" r:id="rId4"/>
    <p:sldId id="342" r:id="rId5"/>
    <p:sldId id="364" r:id="rId6"/>
    <p:sldId id="361" r:id="rId7"/>
    <p:sldId id="343" r:id="rId8"/>
    <p:sldId id="310" r:id="rId9"/>
    <p:sldId id="359" r:id="rId10"/>
    <p:sldId id="309" r:id="rId11"/>
    <p:sldId id="328" r:id="rId12"/>
    <p:sldId id="363" r:id="rId13"/>
    <p:sldId id="365" r:id="rId14"/>
    <p:sldId id="362" r:id="rId15"/>
    <p:sldId id="373" r:id="rId16"/>
    <p:sldId id="367" r:id="rId17"/>
    <p:sldId id="368" r:id="rId18"/>
    <p:sldId id="369" r:id="rId19"/>
    <p:sldId id="370" r:id="rId20"/>
    <p:sldId id="371" r:id="rId21"/>
    <p:sldId id="372" r:id="rId22"/>
    <p:sldId id="311" r:id="rId23"/>
    <p:sldId id="300" r:id="rId24"/>
    <p:sldId id="3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ADD"/>
    <a:srgbClr val="5A28C8"/>
    <a:srgbClr val="195F8F"/>
    <a:srgbClr val="1F77B4"/>
    <a:srgbClr val="BC0000"/>
    <a:srgbClr val="FF0000"/>
    <a:srgbClr val="000000"/>
    <a:srgbClr val="887DA7"/>
    <a:srgbClr val="C80000"/>
    <a:srgbClr val="AC3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6" autoAdjust="0"/>
    <p:restoredTop sz="96196" autoAdjust="0"/>
  </p:normalViewPr>
  <p:slideViewPr>
    <p:cSldViewPr snapToGrid="0" showGuides="1">
      <p:cViewPr varScale="1">
        <p:scale>
          <a:sx n="48" d="100"/>
          <a:sy n="48" d="100"/>
        </p:scale>
        <p:origin x="125" y="1411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openxmlformats.org/officeDocument/2006/relationships/image" Target="../media/image14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6.svg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0.svg"/><Relationship Id="rId12" Type="http://schemas.openxmlformats.org/officeDocument/2006/relationships/image" Target="../media/image3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9.png"/><Relationship Id="rId11" Type="http://schemas.openxmlformats.org/officeDocument/2006/relationships/image" Target="../media/image30.svg"/><Relationship Id="rId5" Type="http://schemas.openxmlformats.org/officeDocument/2006/relationships/image" Target="../media/image36.svg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42.sv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5.png"/><Relationship Id="rId11" Type="http://schemas.openxmlformats.org/officeDocument/2006/relationships/image" Target="../media/image44.svg"/><Relationship Id="rId5" Type="http://schemas.openxmlformats.org/officeDocument/2006/relationships/image" Target="../media/image36.svg"/><Relationship Id="rId10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6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svg"/><Relationship Id="rId12" Type="http://schemas.openxmlformats.org/officeDocument/2006/relationships/image" Target="../media/image4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36.svg"/><Relationship Id="rId10" Type="http://schemas.openxmlformats.org/officeDocument/2006/relationships/image" Target="../media/image29.png"/><Relationship Id="rId4" Type="http://schemas.openxmlformats.org/officeDocument/2006/relationships/image" Target="../media/image35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microsoft.com/office/2007/relationships/hdphoto" Target="../media/hdphoto1.wdp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AB1437-2F38-8143-F924-AE087EC51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4">
        <p:fade/>
      </p:transition>
    </mc:Choice>
    <mc:Fallback xmlns="">
      <p:transition spd="med" advTm="1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19564" y="3152001"/>
            <a:ext cx="26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EA3D-0DEF-DBB8-3CAC-9E52CCE66543}"/>
              </a:ext>
            </a:extLst>
          </p:cNvPr>
          <p:cNvSpPr txBox="1"/>
          <p:nvPr/>
        </p:nvSpPr>
        <p:spPr>
          <a:xfrm>
            <a:off x="1454744" y="1274535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서울시 유동 인구의 모습은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 내내 거의 유사한 모양을 지님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대규모 유행 기간에는 전 지역이 높은 감염률을 보이나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 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유동인구가 많은 지역은 꾸준히 높은 감염률을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74871A-D1EF-0E80-B0E0-EE19EF5C7DCE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EB819-758E-6677-0322-4A8498F433B3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903E5B-3DC4-F8F0-B251-AAB355F465B7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727B65D-4680-23B6-E208-9111387233D7}"/>
              </a:ext>
            </a:extLst>
          </p:cNvPr>
          <p:cNvSpPr txBox="1">
            <a:spLocks/>
          </p:cNvSpPr>
          <p:nvPr/>
        </p:nvSpPr>
        <p:spPr>
          <a:xfrm>
            <a:off x="12232263" y="1689905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5)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70AE-6CDB-53A2-3C02-6F54A58CF24B}"/>
              </a:ext>
            </a:extLst>
          </p:cNvPr>
          <p:cNvSpPr txBox="1"/>
          <p:nvPr/>
        </p:nvSpPr>
        <p:spPr>
          <a:xfrm>
            <a:off x="2033259" y="34290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FEEC0D-3B2D-049A-25AC-058A892CCCF3}"/>
              </a:ext>
            </a:extLst>
          </p:cNvPr>
          <p:cNvSpPr txBox="1"/>
          <p:nvPr/>
        </p:nvSpPr>
        <p:spPr>
          <a:xfrm>
            <a:off x="8920952" y="349431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9071A2C9-5389-E847-05D0-2191F152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2">
        <p159:morph option="byObject"/>
      </p:transition>
    </mc:Choice>
    <mc:Fallback xmlns="">
      <p:transition spd="slow" advTm="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1597917" y="1484126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3078248"/>
            <a:ext cx="452284" cy="3375179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3779753"/>
            <a:ext cx="452284" cy="267367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2408903"/>
            <a:ext cx="452284" cy="4044523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7899980" y="3085129"/>
            <a:ext cx="452284" cy="3375178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8934864" y="2415783"/>
            <a:ext cx="452284" cy="404452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9969748" y="3786633"/>
            <a:ext cx="452284" cy="267367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9E249-4D48-DF42-2A1E-65E549CE485A}"/>
              </a:ext>
            </a:extLst>
          </p:cNvPr>
          <p:cNvSpPr txBox="1"/>
          <p:nvPr/>
        </p:nvSpPr>
        <p:spPr>
          <a:xfrm>
            <a:off x="3930382" y="21011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03302-2FD2-38CE-71AC-DEE6D1418B8F}"/>
              </a:ext>
            </a:extLst>
          </p:cNvPr>
          <p:cNvSpPr txBox="1"/>
          <p:nvPr/>
        </p:nvSpPr>
        <p:spPr>
          <a:xfrm>
            <a:off x="2895499" y="347197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B8A7B-003B-B558-87DD-1FF10B84A1E9}"/>
              </a:ext>
            </a:extLst>
          </p:cNvPr>
          <p:cNvSpPr txBox="1"/>
          <p:nvPr/>
        </p:nvSpPr>
        <p:spPr>
          <a:xfrm>
            <a:off x="1860614" y="27528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강서구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51BE7-0CEC-B624-2D74-73CBE08F1B74}"/>
              </a:ext>
            </a:extLst>
          </p:cNvPr>
          <p:cNvSpPr txBox="1"/>
          <p:nvPr/>
        </p:nvSpPr>
        <p:spPr>
          <a:xfrm>
            <a:off x="7764484" y="27597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서초구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CD7AF-3390-C657-4636-C1D1904590D1}"/>
              </a:ext>
            </a:extLst>
          </p:cNvPr>
          <p:cNvSpPr txBox="1"/>
          <p:nvPr/>
        </p:nvSpPr>
        <p:spPr>
          <a:xfrm>
            <a:off x="8811816" y="21037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F568F7-450C-F966-F30D-45B9389638EC}"/>
              </a:ext>
            </a:extLst>
          </p:cNvPr>
          <p:cNvSpPr txBox="1"/>
          <p:nvPr/>
        </p:nvSpPr>
        <p:spPr>
          <a:xfrm>
            <a:off x="9834252" y="347885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AF54605-153C-2DBB-9BBC-461D8C40E640}"/>
              </a:ext>
            </a:extLst>
          </p:cNvPr>
          <p:cNvSpPr txBox="1">
            <a:spLocks/>
          </p:cNvSpPr>
          <p:nvPr/>
        </p:nvSpPr>
        <p:spPr>
          <a:xfrm>
            <a:off x="4343562" y="758433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FBEBE-48C5-10BC-0A54-3D14B43258A6}"/>
              </a:ext>
            </a:extLst>
          </p:cNvPr>
          <p:cNvSpPr txBox="1"/>
          <p:nvPr/>
        </p:nvSpPr>
        <p:spPr>
          <a:xfrm>
            <a:off x="1889044" y="176112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F193E-F634-F4DE-DAA6-7A5F34785BBE}"/>
              </a:ext>
            </a:extLst>
          </p:cNvPr>
          <p:cNvSpPr txBox="1"/>
          <p:nvPr/>
        </p:nvSpPr>
        <p:spPr>
          <a:xfrm>
            <a:off x="8439919" y="176112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577CA679-8E6D-6D68-42FF-B19DB1ED5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9082" y="622511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607">
        <p159:morph option="byObject"/>
      </p:transition>
    </mc:Choice>
    <mc:Fallback xmlns="">
      <p:transition spd="slow" advTm="4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263620" y="3384704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2021.03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-06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거리두기 개편안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FE03-A72C-2CE0-E676-C57BDFE53E07}"/>
              </a:ext>
            </a:extLst>
          </p:cNvPr>
          <p:cNvSpPr txBox="1"/>
          <p:nvPr/>
        </p:nvSpPr>
        <p:spPr>
          <a:xfrm>
            <a:off x="1413510" y="1267236"/>
            <a:ext cx="535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코로나가 잠잠해지는 기간에는 대부분 두 그래프가 유사한 모양을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이로 인해 코로나와 대중교통 밀집 시간의 유동인구 데이터는 연관이 있음을 알 수 있음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91164F7-1229-0992-C76F-97FE1BF98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91135A-7679-55B7-6111-56B04628794E}"/>
              </a:ext>
            </a:extLst>
          </p:cNvPr>
          <p:cNvSpPr txBox="1"/>
          <p:nvPr/>
        </p:nvSpPr>
        <p:spPr>
          <a:xfrm>
            <a:off x="1726897" y="366170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C6E35-DDF5-5D57-AEAA-D646D0DB9C3C}"/>
              </a:ext>
            </a:extLst>
          </p:cNvPr>
          <p:cNvSpPr txBox="1"/>
          <p:nvPr/>
        </p:nvSpPr>
        <p:spPr>
          <a:xfrm>
            <a:off x="8358497" y="36617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 advTm="226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CE64619-59D8-4BC7-A952-325E2AD056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35" t="-50104" r="2335" b="50104"/>
          <a:stretch/>
        </p:blipFill>
        <p:spPr>
          <a:xfrm>
            <a:off x="-1933113" y="-6799336"/>
            <a:ext cx="7442660" cy="13652778"/>
          </a:xfrm>
          <a:prstGeom prst="snip2Diag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795030" y="4558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유명 프리랜서</a:t>
            </a:r>
            <a:endParaRPr lang="en-US" altLang="ko-KR" dirty="0"/>
          </a:p>
          <a:p>
            <a:pPr algn="ctr"/>
            <a:r>
              <a:rPr lang="en-US" altLang="ko-KR" dirty="0"/>
              <a:t>B</a:t>
            </a:r>
            <a:r>
              <a:rPr lang="ko-KR" altLang="en-US" dirty="0"/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ACE22A-68C3-4B2A-A902-3341AFA980A8}"/>
              </a:ext>
            </a:extLst>
          </p:cNvPr>
          <p:cNvSpPr>
            <a:spLocks/>
          </p:cNvSpPr>
          <p:nvPr/>
        </p:nvSpPr>
        <p:spPr>
          <a:xfrm>
            <a:off x="0" y="-4558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663360-EC5A-4660-83EC-615B36FD7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16" y="200527"/>
            <a:ext cx="6858000" cy="6858000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강남 기업 회사원</a:t>
            </a:r>
            <a:endParaRPr lang="en-US" altLang="ko-KR" dirty="0"/>
          </a:p>
          <a:p>
            <a:pPr algn="ctr"/>
            <a:r>
              <a:rPr lang="en-US" altLang="ko-KR" dirty="0"/>
              <a:t>A</a:t>
            </a:r>
            <a:r>
              <a:rPr lang="ko-KR" altLang="en-US" dirty="0"/>
              <a:t>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6844205"/>
      </p:ext>
    </p:extLst>
  </p:cSld>
  <p:clrMapOvr>
    <a:masterClrMapping/>
  </p:clrMapOvr>
  <p:transition spd="slow" advTm="1937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30547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7398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FB6347-9F69-02A6-DDE9-E23E597CC4E8}"/>
              </a:ext>
            </a:extLst>
          </p:cNvPr>
          <p:cNvSpPr/>
          <p:nvPr/>
        </p:nvSpPr>
        <p:spPr>
          <a:xfrm>
            <a:off x="-1894275" y="2291213"/>
            <a:ext cx="1713300" cy="1713300"/>
          </a:xfrm>
          <a:prstGeom prst="ellipse">
            <a:avLst/>
          </a:prstGeom>
          <a:noFill/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CD4958B3-A154-09E3-8DF3-EE9337094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4665"/>
      </p:ext>
    </p:extLst>
  </p:cSld>
  <p:clrMapOvr>
    <a:masterClrMapping/>
  </p:clrMapOvr>
  <p:transition spd="slow" advTm="119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1582350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sz="1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840755" y="4238228"/>
            <a:ext cx="4534733" cy="1333680"/>
            <a:chOff x="1591756" y="4491567"/>
            <a:chExt cx="4534733" cy="133368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567"/>
              <a:ext cx="3974691" cy="461665"/>
              <a:chOff x="5756245" y="2184751"/>
              <a:chExt cx="3974691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84751"/>
                <a:ext cx="382508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이미 진행되고 있는 정책들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99663" y="4901917"/>
              <a:ext cx="4326826" cy="9233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훌륭한 정책들이지만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상황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장소 등을 고려하지 않고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강요받는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느낌을 주는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정책들도 존재함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0AB9A81F-6504-4853-C4EF-B5516D529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240">
        <p159:morph option="byObject"/>
      </p:transition>
    </mc:Choice>
    <mc:Fallback xmlns="">
      <p:transition spd="slow" advTm="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3410850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3404821" y="4249792"/>
            <a:ext cx="4540551" cy="1415040"/>
            <a:chOff x="1585727" y="4511585"/>
            <a:chExt cx="4540551" cy="103666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85727" y="4511585"/>
              <a:ext cx="2667860" cy="461665"/>
              <a:chOff x="5750216" y="2204769"/>
              <a:chExt cx="2667860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0216" y="2392228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04769"/>
                <a:ext cx="251222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지역별 맞춤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35332" y="4901917"/>
              <a:ext cx="4390946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분석된 정보를 바탕으로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밀집 지역에 관한 집중적인 관리가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51C3660-7694-7A40-214D-B0F995B07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287">
        <p159:morph option="byObject"/>
      </p:transition>
    </mc:Choice>
    <mc:Fallback xmlns="">
      <p:transition spd="slow" advTm="12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5239350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57544" y="3403342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교통수단</a:t>
            </a:r>
            <a:endParaRPr lang="en-US" altLang="ko-KR" sz="12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+ </a:t>
            </a:r>
            <a:r>
              <a:rPr lang="ko-KR" altLang="en-US" sz="12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4251104" y="4211382"/>
            <a:ext cx="5575857" cy="1111920"/>
            <a:chOff x="1591756" y="4489853"/>
            <a:chExt cx="5575857" cy="111192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89853"/>
              <a:ext cx="4687623" cy="461665"/>
              <a:chOff x="5756245" y="2183037"/>
              <a:chExt cx="4687623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6080343" y="2183037"/>
                <a:ext cx="436352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새로운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교통수단  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+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노선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915854" y="4955442"/>
              <a:ext cx="525175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밀집 지역에서 빠져나올 수 있는 여러 노선 증설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일하는 방식이나 새로운 교통수단의 필요성 증가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9810768-3DFD-A805-7765-CEEC7F102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9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33">
        <p159:morph option="byObject"/>
      </p:transition>
    </mc:Choice>
    <mc:Fallback xmlns="">
      <p:transition spd="slow" advTm="1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7067849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6634745" y="4174535"/>
            <a:ext cx="5485720" cy="1661994"/>
            <a:chOff x="1158652" y="4436328"/>
            <a:chExt cx="5485720" cy="166199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158652" y="4436328"/>
              <a:ext cx="4681615" cy="461665"/>
              <a:chOff x="5323141" y="2129512"/>
              <a:chExt cx="4681615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323141" y="2295555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472746" y="2129512"/>
                <a:ext cx="4532010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지속적인 혼잡도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감지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기술 강화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234247" y="4897993"/>
              <a:ext cx="5410125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지도 어플리케이션의 단점들을 해결해야함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혼잡도 정보의 부정확성 등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)</a:t>
              </a:r>
            </a:p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이를 통해 대중교통 밀집을 어느정도 해소 가능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3626E94-EEE8-4F1B-F44F-3FA274BB7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91">
        <p159:morph option="byObject"/>
      </p:transition>
    </mc:Choice>
    <mc:Fallback xmlns="">
      <p:transition spd="slow" advTm="10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8869885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7596409" y="4253068"/>
            <a:ext cx="4595591" cy="1035581"/>
            <a:chOff x="1591756" y="4503196"/>
            <a:chExt cx="4595591" cy="10355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503196"/>
              <a:ext cx="1959717" cy="461665"/>
              <a:chOff x="5756245" y="2196380"/>
              <a:chExt cx="1959717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96380"/>
                <a:ext cx="181011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선택지 증가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666558" y="4892446"/>
              <a:ext cx="452078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대중교통 이용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선택지가 너무 적음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 증가가 가장 중요함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0BC5979-785B-AF83-B7BF-6062AF5CE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92">
        <p159:morph option="byObject"/>
      </p:transition>
    </mc:Choice>
    <mc:Fallback xmlns="">
      <p:transition spd="slow" advTm="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E894F4-BA31-842E-F156-5A742F88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0">
        <p:fade/>
      </p:transition>
    </mc:Choice>
    <mc:Fallback xmlns="">
      <p:transition spd="med" advTm="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19" y="519620"/>
            <a:ext cx="403184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어려운</a:t>
            </a:r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그러나 언젠가는 </a:t>
            </a:r>
            <a:r>
              <a:rPr lang="ko-KR" altLang="en-US" sz="32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해야하는</a:t>
            </a:r>
            <a:r>
              <a:rPr lang="en-US" altLang="ko-KR" sz="32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  <a:endParaRPr lang="ko-KR" altLang="en-US" sz="32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18" y="2674973"/>
            <a:ext cx="4031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문제의 경우 한국 뿐 아니라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국가에서 머리를 쓰고 있는 문제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그런 만큼 당장 하나만으로 해결하는 것은 불가능하고</a:t>
            </a:r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어렵지만 더 나은 세상을 만드는 것은 가능한 일임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또한 </a:t>
            </a:r>
            <a:r>
              <a:rPr lang="ko-KR" altLang="en-US" sz="14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언제까지고</a:t>
            </a: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외면할 수 없는 문제</a:t>
            </a:r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 </a:t>
            </a:r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2, </a:t>
            </a: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 </a:t>
            </a:r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의 코로나가 발생할 경우 똑같은 문제를 되풀이할 뿐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이번 제안을 통해 더 나아가야 함</a:t>
            </a:r>
            <a:endParaRPr lang="en-US" altLang="ko-KR" sz="1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제안 </a:t>
            </a:r>
            <a:r>
              <a:rPr lang="ko-KR" altLang="en-US" sz="4000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기대점</a:t>
            </a:r>
            <a:endParaRPr lang="en-US" altLang="ko-KR" sz="4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F650BC-321C-4EC8-61F3-23772325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 advTm="98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529548" y="88544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7225605" y="885441"/>
            <a:ext cx="634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이 부분은 다들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한줄씩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적어주길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바람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15A29-3396-4D3F-9425-3F9111ABB088}"/>
              </a:ext>
            </a:extLst>
          </p:cNvPr>
          <p:cNvGrpSpPr/>
          <p:nvPr/>
        </p:nvGrpSpPr>
        <p:grpSpPr>
          <a:xfrm>
            <a:off x="10783398" y="6028886"/>
            <a:ext cx="1000609" cy="465288"/>
            <a:chOff x="7729280" y="2195997"/>
            <a:chExt cx="2143740" cy="996849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853A17-122A-4352-A01A-3E2A6C0D6560}"/>
                </a:ext>
              </a:extLst>
            </p:cNvPr>
            <p:cNvSpPr/>
            <p:nvPr/>
          </p:nvSpPr>
          <p:spPr>
            <a:xfrm>
              <a:off x="7729280" y="2195997"/>
              <a:ext cx="2143740" cy="996849"/>
            </a:xfrm>
            <a:custGeom>
              <a:avLst/>
              <a:gdLst/>
              <a:ahLst/>
              <a:cxnLst/>
              <a:rect l="l" t="t" r="r" b="b"/>
              <a:pathLst>
                <a:path w="1862733" h="866179">
                  <a:moveTo>
                    <a:pt x="794147" y="204787"/>
                  </a:moveTo>
                  <a:cubicBezTo>
                    <a:pt x="745605" y="204787"/>
                    <a:pt x="701637" y="218416"/>
                    <a:pt x="662244" y="245673"/>
                  </a:cubicBezTo>
                  <a:cubicBezTo>
                    <a:pt x="622851" y="272930"/>
                    <a:pt x="594798" y="309240"/>
                    <a:pt x="578086" y="354601"/>
                  </a:cubicBezTo>
                  <a:cubicBezTo>
                    <a:pt x="568536" y="380467"/>
                    <a:pt x="563761" y="406729"/>
                    <a:pt x="563761" y="433387"/>
                  </a:cubicBezTo>
                  <a:cubicBezTo>
                    <a:pt x="563761" y="488299"/>
                    <a:pt x="582064" y="537440"/>
                    <a:pt x="618670" y="580811"/>
                  </a:cubicBezTo>
                  <a:cubicBezTo>
                    <a:pt x="664031" y="634532"/>
                    <a:pt x="722524" y="661392"/>
                    <a:pt x="794147" y="661392"/>
                  </a:cubicBezTo>
                  <a:cubicBezTo>
                    <a:pt x="865771" y="661392"/>
                    <a:pt x="924462" y="634733"/>
                    <a:pt x="970220" y="581415"/>
                  </a:cubicBezTo>
                  <a:cubicBezTo>
                    <a:pt x="1006826" y="538838"/>
                    <a:pt x="1025128" y="489496"/>
                    <a:pt x="1025128" y="433387"/>
                  </a:cubicBezTo>
                  <a:cubicBezTo>
                    <a:pt x="1025128" y="376088"/>
                    <a:pt x="1006826" y="326547"/>
                    <a:pt x="970220" y="284764"/>
                  </a:cubicBezTo>
                  <a:cubicBezTo>
                    <a:pt x="923265" y="231446"/>
                    <a:pt x="864574" y="204787"/>
                    <a:pt x="794147" y="204787"/>
                  </a:cubicBezTo>
                  <a:close/>
                  <a:moveTo>
                    <a:pt x="1304330" y="24408"/>
                  </a:moveTo>
                  <a:lnTo>
                    <a:pt x="1862733" y="24408"/>
                  </a:lnTo>
                  <a:lnTo>
                    <a:pt x="1862733" y="200620"/>
                  </a:lnTo>
                  <a:lnTo>
                    <a:pt x="1687711" y="200620"/>
                  </a:lnTo>
                  <a:lnTo>
                    <a:pt x="1687711" y="837009"/>
                  </a:lnTo>
                  <a:lnTo>
                    <a:pt x="1476375" y="837009"/>
                  </a:lnTo>
                  <a:lnTo>
                    <a:pt x="1476375" y="200620"/>
                  </a:lnTo>
                  <a:lnTo>
                    <a:pt x="1304330" y="200620"/>
                  </a:lnTo>
                  <a:close/>
                  <a:moveTo>
                    <a:pt x="0" y="24408"/>
                  </a:moveTo>
                  <a:lnTo>
                    <a:pt x="211336" y="24408"/>
                  </a:lnTo>
                  <a:lnTo>
                    <a:pt x="211336" y="837009"/>
                  </a:lnTo>
                  <a:lnTo>
                    <a:pt x="0" y="837009"/>
                  </a:lnTo>
                  <a:close/>
                  <a:moveTo>
                    <a:pt x="794147" y="0"/>
                  </a:moveTo>
                  <a:cubicBezTo>
                    <a:pt x="937022" y="0"/>
                    <a:pt x="1050330" y="47426"/>
                    <a:pt x="1134071" y="142280"/>
                  </a:cubicBezTo>
                  <a:cubicBezTo>
                    <a:pt x="1207493" y="225623"/>
                    <a:pt x="1244204" y="322659"/>
                    <a:pt x="1244204" y="433387"/>
                  </a:cubicBezTo>
                  <a:cubicBezTo>
                    <a:pt x="1244204" y="543719"/>
                    <a:pt x="1207493" y="640556"/>
                    <a:pt x="1134071" y="723900"/>
                  </a:cubicBezTo>
                  <a:cubicBezTo>
                    <a:pt x="1050330" y="818753"/>
                    <a:pt x="937022" y="866179"/>
                    <a:pt x="794147" y="866179"/>
                  </a:cubicBezTo>
                  <a:cubicBezTo>
                    <a:pt x="651669" y="866179"/>
                    <a:pt x="538560" y="818753"/>
                    <a:pt x="454819" y="723900"/>
                  </a:cubicBezTo>
                  <a:cubicBezTo>
                    <a:pt x="381397" y="640556"/>
                    <a:pt x="344686" y="543719"/>
                    <a:pt x="344686" y="433387"/>
                  </a:cubicBezTo>
                  <a:cubicBezTo>
                    <a:pt x="344686" y="382984"/>
                    <a:pt x="354608" y="331291"/>
                    <a:pt x="374452" y="278308"/>
                  </a:cubicBezTo>
                  <a:cubicBezTo>
                    <a:pt x="394296" y="225326"/>
                    <a:pt x="420886" y="179983"/>
                    <a:pt x="454224" y="142280"/>
                  </a:cubicBezTo>
                  <a:cubicBezTo>
                    <a:pt x="537964" y="47426"/>
                    <a:pt x="651272" y="0"/>
                    <a:pt x="7941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46EC746-5631-4F11-A474-E2C8BFAC1961}"/>
                </a:ext>
              </a:extLst>
            </p:cNvPr>
            <p:cNvSpPr/>
            <p:nvPr/>
          </p:nvSpPr>
          <p:spPr>
            <a:xfrm>
              <a:off x="8421007" y="2543552"/>
              <a:ext cx="443936" cy="32680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8483CF4-431D-76EC-AD2C-F57036A08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 advTm="7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32ECDE-C2CE-4D03-1C8C-69E23894D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 advTm="5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소개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905474" y="1218088"/>
            <a:ext cx="3684288" cy="22109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	   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4965765-2DCB-30FC-2973-857D52AB8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 advTm="12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E64619-59D8-4BC7-A952-325E2AD056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35" t="-50104" r="2335" b="50104"/>
          <a:stretch/>
        </p:blipFill>
        <p:spPr>
          <a:xfrm>
            <a:off x="-1933113" y="-6799336"/>
            <a:ext cx="7442660" cy="13652778"/>
          </a:xfrm>
          <a:prstGeom prst="snip2Diag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795030" y="4558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강남 기업 회사원</a:t>
            </a:r>
            <a:endParaRPr lang="en-US" altLang="ko-KR" dirty="0"/>
          </a:p>
          <a:p>
            <a:pPr algn="ctr"/>
            <a:r>
              <a:rPr lang="en-US" altLang="ko-KR" dirty="0"/>
              <a:t>A</a:t>
            </a:r>
            <a:r>
              <a:rPr lang="ko-KR" altLang="en-US" dirty="0"/>
              <a:t>군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유명 프리랜서</a:t>
            </a:r>
            <a:endParaRPr lang="en-US" altLang="ko-KR" dirty="0"/>
          </a:p>
          <a:p>
            <a:pPr algn="ctr"/>
            <a:r>
              <a:rPr lang="en-US" altLang="ko-KR" dirty="0"/>
              <a:t>B</a:t>
            </a:r>
            <a:r>
              <a:rPr lang="ko-KR" altLang="en-US" dirty="0"/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2ACE22A-68C3-4B2A-A902-3341AFA980A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FACCE51-735A-41D7-915C-6B1D28880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053"/>
            <a:ext cx="6858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894850"/>
      </p:ext>
    </p:extLst>
  </p:cSld>
  <p:clrMapOvr>
    <a:masterClrMapping/>
  </p:clrMapOvr>
  <p:transition spd="slow" advTm="1937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2">
            <a:extLst>
              <a:ext uri="{FF2B5EF4-FFF2-40B4-BE49-F238E27FC236}">
                <a16:creationId xmlns:a16="http://schemas.microsoft.com/office/drawing/2014/main" id="{2346D8DA-DFEC-8201-C5A5-F5CD3EB03CB4}"/>
              </a:ext>
            </a:extLst>
          </p:cNvPr>
          <p:cNvGrpSpPr/>
          <p:nvPr/>
        </p:nvGrpSpPr>
        <p:grpSpPr>
          <a:xfrm>
            <a:off x="11956026" y="104533"/>
            <a:ext cx="138254" cy="138254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33">
              <a:extLst>
                <a:ext uri="{FF2B5EF4-FFF2-40B4-BE49-F238E27FC236}">
                  <a16:creationId xmlns:a16="http://schemas.microsoft.com/office/drawing/2014/main" id="{943854A5-6627-DFBB-6B2A-550164ECFA50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34">
              <a:extLst>
                <a:ext uri="{FF2B5EF4-FFF2-40B4-BE49-F238E27FC236}">
                  <a16:creationId xmlns:a16="http://schemas.microsoft.com/office/drawing/2014/main" id="{029D83D2-C570-EBE4-33FB-B5AF221D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38670" y="757180"/>
            <a:ext cx="4158717" cy="1135579"/>
            <a:chOff x="2898066" y="439125"/>
            <a:chExt cx="4158717" cy="11355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42BDF1-CEE2-4F3E-81B4-1FF8858D41F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F1E8A-B939-4C48-B657-DC9B30643A2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감염이 유동인구와 관련이 있는지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?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현상에 관해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C43BF4-0643-4C68-A841-BECA7B930C64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주제 선정 이유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757180"/>
            <a:ext cx="4158717" cy="1135579"/>
            <a:chOff x="2898066" y="439125"/>
            <a:chExt cx="4158717" cy="11355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400E63-7CF2-42AC-8806-617256EB691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780D95-D665-4DC4-AA0D-8A329F59CF8F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서울시 대중교통 이용 현황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감염률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514232-7223-4172-8340-C5D1ABEC2389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데이터 분석 내용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609314"/>
            <a:ext cx="4158717" cy="1135579"/>
            <a:chOff x="2898066" y="439125"/>
            <a:chExt cx="4158717" cy="11355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55FB79-F8E4-4F18-8080-3DE24CCA804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1CCF40-D437-40D9-845C-B0B4168CD5B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코로나와 대중교통의 연관성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 해소 대책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A90938-346C-4188-8DD4-C58ECAFEBDF8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제안 도출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609314"/>
            <a:ext cx="4158717" cy="1135579"/>
            <a:chOff x="2898066" y="439125"/>
            <a:chExt cx="4158717" cy="113557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853625-75B9-4F6F-8850-21FD51A3F8C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1ECB12-E601-4E39-856B-9716D8F9596D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제안 </a:t>
                </a:r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기대점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자기 반성과 후기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D192CB-9424-40A2-9527-742654B8485C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총정리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3" name="Oval 47">
            <a:extLst>
              <a:ext uri="{FF2B5EF4-FFF2-40B4-BE49-F238E27FC236}">
                <a16:creationId xmlns:a16="http://schemas.microsoft.com/office/drawing/2014/main" id="{77AB0664-3B61-FB92-AF7E-0BF6C1CAECCE}"/>
              </a:ext>
            </a:extLst>
          </p:cNvPr>
          <p:cNvSpPr>
            <a:spLocks noChangeAspect="1"/>
          </p:cNvSpPr>
          <p:nvPr/>
        </p:nvSpPr>
        <p:spPr>
          <a:xfrm>
            <a:off x="3235791" y="-425575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47">
            <a:extLst>
              <a:ext uri="{FF2B5EF4-FFF2-40B4-BE49-F238E27FC236}">
                <a16:creationId xmlns:a16="http://schemas.microsoft.com/office/drawing/2014/main" id="{C884338C-EAAE-E08F-BD04-A63ED7EDD7A6}"/>
              </a:ext>
            </a:extLst>
          </p:cNvPr>
          <p:cNvSpPr>
            <a:spLocks noChangeAspect="1"/>
          </p:cNvSpPr>
          <p:nvPr/>
        </p:nvSpPr>
        <p:spPr>
          <a:xfrm>
            <a:off x="5752923" y="-480840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47">
            <a:extLst>
              <a:ext uri="{FF2B5EF4-FFF2-40B4-BE49-F238E27FC236}">
                <a16:creationId xmlns:a16="http://schemas.microsoft.com/office/drawing/2014/main" id="{8868DACF-D4FB-D515-37AC-21D74EFBF110}"/>
              </a:ext>
            </a:extLst>
          </p:cNvPr>
          <p:cNvSpPr>
            <a:spLocks noChangeAspect="1"/>
          </p:cNvSpPr>
          <p:nvPr/>
        </p:nvSpPr>
        <p:spPr>
          <a:xfrm>
            <a:off x="-1152257" y="5168290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47">
            <a:extLst>
              <a:ext uri="{FF2B5EF4-FFF2-40B4-BE49-F238E27FC236}">
                <a16:creationId xmlns:a16="http://schemas.microsoft.com/office/drawing/2014/main" id="{0AE9F710-BB98-A290-8CAA-B60C94DF450F}"/>
              </a:ext>
            </a:extLst>
          </p:cNvPr>
          <p:cNvSpPr>
            <a:spLocks noChangeAspect="1"/>
          </p:cNvSpPr>
          <p:nvPr/>
        </p:nvSpPr>
        <p:spPr>
          <a:xfrm>
            <a:off x="3543583" y="6858000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47">
            <a:extLst>
              <a:ext uri="{FF2B5EF4-FFF2-40B4-BE49-F238E27FC236}">
                <a16:creationId xmlns:a16="http://schemas.microsoft.com/office/drawing/2014/main" id="{6C6E016F-3CA3-0DD6-C83B-86E8E1A8C057}"/>
              </a:ext>
            </a:extLst>
          </p:cNvPr>
          <p:cNvSpPr>
            <a:spLocks noChangeAspect="1"/>
          </p:cNvSpPr>
          <p:nvPr/>
        </p:nvSpPr>
        <p:spPr>
          <a:xfrm>
            <a:off x="7155264" y="-831739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47">
            <a:extLst>
              <a:ext uri="{FF2B5EF4-FFF2-40B4-BE49-F238E27FC236}">
                <a16:creationId xmlns:a16="http://schemas.microsoft.com/office/drawing/2014/main" id="{F612A1C5-AA05-6F11-B71A-D3FD404C7B58}"/>
              </a:ext>
            </a:extLst>
          </p:cNvPr>
          <p:cNvSpPr>
            <a:spLocks noChangeAspect="1"/>
          </p:cNvSpPr>
          <p:nvPr/>
        </p:nvSpPr>
        <p:spPr>
          <a:xfrm>
            <a:off x="13169446" y="2849749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47">
            <a:extLst>
              <a:ext uri="{FF2B5EF4-FFF2-40B4-BE49-F238E27FC236}">
                <a16:creationId xmlns:a16="http://schemas.microsoft.com/office/drawing/2014/main" id="{D5A57450-495F-2309-BD77-6643083C20E3}"/>
              </a:ext>
            </a:extLst>
          </p:cNvPr>
          <p:cNvSpPr>
            <a:spLocks noChangeAspect="1"/>
          </p:cNvSpPr>
          <p:nvPr/>
        </p:nvSpPr>
        <p:spPr>
          <a:xfrm>
            <a:off x="12380476" y="666695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47">
            <a:extLst>
              <a:ext uri="{FF2B5EF4-FFF2-40B4-BE49-F238E27FC236}">
                <a16:creationId xmlns:a16="http://schemas.microsoft.com/office/drawing/2014/main" id="{8E1EBA93-D7FA-D66D-D56F-79A206F58FAC}"/>
              </a:ext>
            </a:extLst>
          </p:cNvPr>
          <p:cNvSpPr>
            <a:spLocks noChangeAspect="1"/>
          </p:cNvSpPr>
          <p:nvPr/>
        </p:nvSpPr>
        <p:spPr>
          <a:xfrm>
            <a:off x="-1415427" y="108639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47">
            <a:extLst>
              <a:ext uri="{FF2B5EF4-FFF2-40B4-BE49-F238E27FC236}">
                <a16:creationId xmlns:a16="http://schemas.microsoft.com/office/drawing/2014/main" id="{B474BE53-926B-6205-0203-46FAC921B9DB}"/>
              </a:ext>
            </a:extLst>
          </p:cNvPr>
          <p:cNvSpPr>
            <a:spLocks noChangeAspect="1"/>
          </p:cNvSpPr>
          <p:nvPr/>
        </p:nvSpPr>
        <p:spPr>
          <a:xfrm>
            <a:off x="2525586" y="-213444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3" name="오디오 62">
            <a:hlinkClick r:id="" action="ppaction://media"/>
            <a:extLst>
              <a:ext uri="{FF2B5EF4-FFF2-40B4-BE49-F238E27FC236}">
                <a16:creationId xmlns:a16="http://schemas.microsoft.com/office/drawing/2014/main" id="{7C1BF2FF-D4F0-7F24-122B-5C5D7E53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62">
        <p:fade/>
      </p:transition>
    </mc:Choice>
    <mc:Fallback xmlns="">
      <p:transition spd="med" advTm="22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  <a:p>
            <a:pPr algn="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  <a:latin typeface="Anton" pitchFamily="2" charset="0"/>
              </a:rPr>
              <a:t>https://www.worldometers.info/coronavirus/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B654FBE-3C77-520A-E239-7DFABDB542FE}"/>
              </a:ext>
            </a:extLst>
          </p:cNvPr>
          <p:cNvSpPr/>
          <p:nvPr/>
        </p:nvSpPr>
        <p:spPr>
          <a:xfrm rot="105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Isosceles Triangle 13">
            <a:extLst>
              <a:ext uri="{FF2B5EF4-FFF2-40B4-BE49-F238E27FC236}">
                <a16:creationId xmlns:a16="http://schemas.microsoft.com/office/drawing/2014/main" id="{EBE43618-0A68-3D3E-9A0F-CFDA0DB34ACD}"/>
              </a:ext>
            </a:extLst>
          </p:cNvPr>
          <p:cNvSpPr/>
          <p:nvPr/>
        </p:nvSpPr>
        <p:spPr>
          <a:xfrm rot="15935520">
            <a:off x="-1688120" y="6292015"/>
            <a:ext cx="139939" cy="9002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Block Arc 10">
            <a:extLst>
              <a:ext uri="{FF2B5EF4-FFF2-40B4-BE49-F238E27FC236}">
                <a16:creationId xmlns:a16="http://schemas.microsoft.com/office/drawing/2014/main" id="{62183E8B-B89A-BE38-1D27-9405AC0E2183}"/>
              </a:ext>
            </a:extLst>
          </p:cNvPr>
          <p:cNvSpPr/>
          <p:nvPr/>
        </p:nvSpPr>
        <p:spPr>
          <a:xfrm rot="213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Isosceles Triangle 11">
            <a:extLst>
              <a:ext uri="{FF2B5EF4-FFF2-40B4-BE49-F238E27FC236}">
                <a16:creationId xmlns:a16="http://schemas.microsoft.com/office/drawing/2014/main" id="{16592B26-B8DC-DCB5-54C8-45CC44DEFC97}"/>
              </a:ext>
            </a:extLst>
          </p:cNvPr>
          <p:cNvSpPr/>
          <p:nvPr/>
        </p:nvSpPr>
        <p:spPr>
          <a:xfrm rot="5135520">
            <a:off x="-1688121" y="5087487"/>
            <a:ext cx="139939" cy="9002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0463-B97F-2394-B040-EC22525665F3}"/>
              </a:ext>
            </a:extLst>
          </p:cNvPr>
          <p:cNvSpPr/>
          <p:nvPr/>
        </p:nvSpPr>
        <p:spPr>
          <a:xfrm>
            <a:off x="-304975" y="814004"/>
            <a:ext cx="304975" cy="70899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20F937-B045-AD59-D9C7-2792F1CB2962}"/>
              </a:ext>
            </a:extLst>
          </p:cNvPr>
          <p:cNvSpPr/>
          <p:nvPr/>
        </p:nvSpPr>
        <p:spPr>
          <a:xfrm>
            <a:off x="-304975" y="5843935"/>
            <a:ext cx="304975" cy="70899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E29E2C7C-425F-6132-C83B-F2B78ABDE8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86">
        <p159:morph option="byObject"/>
      </p:transition>
    </mc:Choice>
    <mc:Fallback xmlns="">
      <p:transition spd="slow" advTm="48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7" grpId="0"/>
      <p:bldP spid="60" grpId="0"/>
      <p:bldP spid="61" grpId="0"/>
      <p:bldP spid="65" grpId="0"/>
      <p:bldP spid="101" grpId="0" animBg="1"/>
      <p:bldP spid="102" grpId="0" animBg="1"/>
      <p:bldP spid="106" grpId="0" animBg="1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1116202" y="1963329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바쁜 현대 사회인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407389" y="4576351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늘어나는 유동 인구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577118" y="1235513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9069870" y="1922823"/>
            <a:ext cx="24729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15104" y="13700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53504-BDA4-E522-C949-BDC3FF3F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901" y="170093"/>
            <a:ext cx="5908314" cy="724247"/>
          </a:xfrm>
        </p:spPr>
        <p:txBody>
          <a:bodyPr/>
          <a:lstStyle/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Now Korea?</a:t>
            </a: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37534-1217-1FE6-46C4-0ED74D31EFAC}"/>
              </a:ext>
            </a:extLst>
          </p:cNvPr>
          <p:cNvSpPr/>
          <p:nvPr/>
        </p:nvSpPr>
        <p:spPr>
          <a:xfrm>
            <a:off x="-304975" y="814004"/>
            <a:ext cx="13126065" cy="83563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41438A-F235-59F7-E81F-23113CE554F2}"/>
              </a:ext>
            </a:extLst>
          </p:cNvPr>
          <p:cNvSpPr/>
          <p:nvPr/>
        </p:nvSpPr>
        <p:spPr>
          <a:xfrm>
            <a:off x="-304975" y="5843935"/>
            <a:ext cx="13126065" cy="83563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0B0A0C8-30A8-9D08-3D87-8F3A1DA1D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44">
        <p159:morph option="byObject"/>
      </p:transition>
    </mc:Choice>
    <mc:Fallback xmlns="">
      <p:transition spd="slow" advTm="1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대중교통과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COVID-19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53835" y="1200675"/>
            <a:ext cx="1051258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이용자 수가 많으면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확진률도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높지 않을까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?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4000" b="1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4706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59103EA-068B-9D3C-4D52-62E28FFDF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08">
        <p159:morph option="byObject"/>
      </p:transition>
    </mc:Choice>
    <mc:Fallback xmlns="">
      <p:transition spd="slow" advTm="2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계획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8686367" y="1788204"/>
            <a:ext cx="2738140" cy="531950"/>
            <a:chOff x="302738" y="4417056"/>
            <a:chExt cx="2851594" cy="531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데이터 분석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사용한 기술들 들어갈 자리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810431" y="5014332"/>
            <a:ext cx="2738140" cy="531950"/>
            <a:chOff x="302738" y="4417056"/>
            <a:chExt cx="2851594" cy="531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응애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810431" y="1846690"/>
            <a:ext cx="2738140" cy="531950"/>
            <a:chOff x="302738" y="4417056"/>
            <a:chExt cx="2851594" cy="531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데이터 출처 자리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8686367" y="5014332"/>
            <a:ext cx="2738140" cy="531950"/>
            <a:chOff x="302738" y="4417056"/>
            <a:chExt cx="2851594" cy="531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나 아가 발표자</a:t>
              </a: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367F97DD-C84F-631F-D578-2F7E14913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5" name="Oval 44">
            <a:extLst>
              <a:ext uri="{FF2B5EF4-FFF2-40B4-BE49-F238E27FC236}">
                <a16:creationId xmlns:a16="http://schemas.microsoft.com/office/drawing/2014/main" id="{4926ACF3-ADFE-4318-9101-FE0B2999266A}"/>
              </a:ext>
            </a:extLst>
          </p:cNvPr>
          <p:cNvSpPr>
            <a:spLocks noChangeAspect="1"/>
          </p:cNvSpPr>
          <p:nvPr/>
        </p:nvSpPr>
        <p:spPr>
          <a:xfrm>
            <a:off x="4869639" y="2667341"/>
            <a:ext cx="390538" cy="465008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61A11F49-327B-46DC-9893-6B93EBE03A28}"/>
              </a:ext>
            </a:extLst>
          </p:cNvPr>
          <p:cNvSpPr/>
          <p:nvPr/>
        </p:nvSpPr>
        <p:spPr>
          <a:xfrm rot="18900000">
            <a:off x="4869572" y="470401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2412634B-FC10-4C9B-8392-29131ECA14C3}"/>
              </a:ext>
            </a:extLst>
          </p:cNvPr>
          <p:cNvSpPr/>
          <p:nvPr/>
        </p:nvSpPr>
        <p:spPr>
          <a:xfrm flipH="1">
            <a:off x="7330395" y="3821939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96">
        <p159:morph option="byObject"/>
      </p:transition>
    </mc:Choice>
    <mc:Fallback xmlns="">
      <p:transition spd="slow" advTm="1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649</Words>
  <Application>Microsoft Office PowerPoint</Application>
  <PresentationFormat>와이드스크린</PresentationFormat>
  <Paragraphs>196</Paragraphs>
  <Slides>22</Slides>
  <Notes>2</Notes>
  <HiddenSlides>0</HiddenSlides>
  <MMClips>22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Arial Unicode MS</vt:lpstr>
      <vt:lpstr>맑은 고딕</vt:lpstr>
      <vt:lpstr>여기어때 잘난체</vt:lpstr>
      <vt:lpstr>Anton</vt:lpstr>
      <vt:lpstr>Arial</vt:lpstr>
      <vt:lpstr>Calibri</vt:lpstr>
      <vt:lpstr>Lobster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PC08</cp:lastModifiedBy>
  <cp:revision>179</cp:revision>
  <dcterms:created xsi:type="dcterms:W3CDTF">2020-01-20T05:08:25Z</dcterms:created>
  <dcterms:modified xsi:type="dcterms:W3CDTF">2022-11-26T21:35:10Z</dcterms:modified>
</cp:coreProperties>
</file>